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07" name="Textebene 1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chwarz-/Weißfoto eines futuristischen Apartmentgebäudes unter wolkigem Himmel aus niedrigem Blickwinkel"/>
          <p:cNvSpPr/>
          <p:nvPr>
            <p:ph type="pic" idx="21"/>
          </p:nvPr>
        </p:nvSpPr>
        <p:spPr>
          <a:xfrm>
            <a:off x="-120802" y="1270000"/>
            <a:ext cx="16840201" cy="1122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Schwarz-/Weißfoto eines modernen Bürogebäudes von außen "/>
          <p:cNvSpPr/>
          <p:nvPr>
            <p:ph type="pic" sz="quarter" idx="22"/>
          </p:nvPr>
        </p:nvSpPr>
        <p:spPr>
          <a:xfrm>
            <a:off x="15443200" y="1270000"/>
            <a:ext cx="81026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Schwarz-/Weißfoto eines modernen Gittermusters einer Gebäudearchitektur"/>
          <p:cNvSpPr/>
          <p:nvPr>
            <p:ph type="pic" sz="half" idx="23"/>
          </p:nvPr>
        </p:nvSpPr>
        <p:spPr>
          <a:xfrm>
            <a:off x="15811500" y="4876800"/>
            <a:ext cx="7366000" cy="982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chwarz-/Weißfoto eines modernen Gebäudes aus niedrigem Blickwinkel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chwarz-/Weißfoto von Licht und Schatten auf einem Gebäud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Autor:in und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3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chwarz-/Weißfoto von Schatten, die auf einen Betonbau geworfen werden"/>
          <p:cNvSpPr/>
          <p:nvPr>
            <p:ph type="pic" idx="21"/>
          </p:nvPr>
        </p:nvSpPr>
        <p:spPr>
          <a:xfrm>
            <a:off x="9270652" y="1263650"/>
            <a:ext cx="16757661" cy="1118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Folien-Untertitel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titel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1" name="Folien-Untertitel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2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chwarz-weiße Nahaufnahme einer komplexen Gebäudearchitektur"/>
          <p:cNvSpPr/>
          <p:nvPr>
            <p:ph type="pic" idx="22"/>
          </p:nvPr>
        </p:nvSpPr>
        <p:spPr>
          <a:xfrm>
            <a:off x="12192000" y="-1341967"/>
            <a:ext cx="10922000" cy="16399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Agenda-Untertitel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9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Agenda-Themen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rundschule-roigheim.de" TargetMode="External"/><Relationship Id="rId3" Type="http://schemas.openxmlformats.org/officeDocument/2006/relationships/image" Target="../media/image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irk Schwarz, 18.7.2023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Dirk Schwarz, 18.7.2023</a:t>
            </a:r>
          </a:p>
        </p:txBody>
      </p:sp>
      <p:sp>
        <p:nvSpPr>
          <p:cNvPr id="152" name="Medienentwicklungsplan der GSR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13" sz="10700"/>
            </a:lvl1pPr>
          </a:lstStyle>
          <a:p>
            <a:pPr>
              <a:defRPr spc="-232" sz="11600"/>
            </a:pPr>
            <a:r>
              <a:rPr spc="-213" sz="10700"/>
              <a:t>Medienentwicklungsplan der GSR</a:t>
            </a:r>
          </a:p>
        </p:txBody>
      </p:sp>
      <p:sp>
        <p:nvSpPr>
          <p:cNvPr id="153" name="Vorstellung im Gemeinderat Roigheim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Vorstellung im Gemeinderat Roigheim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llgemein:  NAS-Server   (Kosten ~ 600 Euro)…"/>
          <p:cNvSpPr txBox="1"/>
          <p:nvPr/>
        </p:nvSpPr>
        <p:spPr>
          <a:xfrm>
            <a:off x="979887" y="3219176"/>
            <a:ext cx="23046196" cy="753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300"/>
            </a:pPr>
            <a:r>
              <a:t>Allgemein:		NAS-Server 		(Kosten ~ 600 Euro)</a:t>
            </a:r>
          </a:p>
          <a:p>
            <a:pPr algn="l">
              <a:defRPr sz="3300"/>
            </a:pPr>
            <a:r>
              <a:t>		</a:t>
            </a:r>
            <a:r>
              <a:rPr i="1"/>
              <a:t>Medienwagen 	(Kosten ~ 700 Euro)</a:t>
            </a:r>
          </a:p>
          <a:p>
            <a:pPr>
              <a:defRPr sz="3300"/>
            </a:pPr>
            <a:r>
              <a:t>		</a:t>
            </a:r>
          </a:p>
          <a:p>
            <a:pPr>
              <a:defRPr sz="3300"/>
            </a:pPr>
          </a:p>
          <a:p>
            <a:pPr>
              <a:defRPr b="1" sz="5200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defRPr>
            </a:pPr>
            <a:r>
              <a:t>Pro Raum</a:t>
            </a:r>
          </a:p>
          <a:p>
            <a:pPr algn="l">
              <a:defRPr b="1" sz="3300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defRPr>
            </a:pPr>
            <a:r>
              <a:t>1 x Apple-TV,  1 x TV 85“, 1 x Bluetoothboxen, Halterung IPad (Dokumentenkamera), Mehrfachstecker</a:t>
            </a:r>
          </a:p>
          <a:p>
            <a:pPr algn="l">
              <a:defRPr b="1" sz="3300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defRPr>
            </a:pPr>
          </a:p>
          <a:p>
            <a:pPr>
              <a:defRPr b="1" sz="3300"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defRPr>
            </a:pPr>
            <a:r>
              <a:t>(Kosten ~1800 Euro)</a:t>
            </a:r>
          </a:p>
          <a:p>
            <a:pPr algn="l">
              <a:defRPr b="1" sz="3300"/>
            </a:pPr>
          </a:p>
          <a:p>
            <a:pPr>
              <a:defRPr b="1" sz="3900">
                <a:solidFill>
                  <a:schemeClr val="accent4">
                    <a:hueOff val="-613784"/>
                    <a:lumOff val="1275"/>
                  </a:schemeClr>
                </a:solidFill>
              </a:defRPr>
            </a:pPr>
            <a:r>
              <a:t>Des Weiteren fehlen mindestens 35 Ipad	(Kosten ~14000 Euro)</a:t>
            </a:r>
          </a:p>
          <a:p>
            <a:pPr>
              <a:defRPr sz="3300">
                <a:solidFill>
                  <a:schemeClr val="accent4">
                    <a:hueOff val="-613784"/>
                    <a:lumOff val="1275"/>
                  </a:schemeClr>
                </a:solidFill>
              </a:defRPr>
            </a:pPr>
            <a:r>
              <a:t>Eine Ausstattung mit Ipad im 1:1 Modell wird mittelfristig angestrebt.</a:t>
            </a:r>
          </a:p>
          <a:p>
            <a:pPr>
              <a:defRPr sz="3300"/>
            </a:pPr>
          </a:p>
          <a:p>
            <a:pPr>
              <a:defRPr b="1" sz="33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:r>
              <a:t>Die einmaligen Gesamtkosten für eine zeitgemäße mediale Ausstattung belaufen sich somit auf etwa ~24000  Euro.</a:t>
            </a:r>
          </a:p>
        </p:txBody>
      </p:sp>
      <p:sp>
        <p:nvSpPr>
          <p:cNvPr id="187" name="Einmalige Kosten der Umsetzung (Hardware)"/>
          <p:cNvSpPr txBox="1"/>
          <p:nvPr>
            <p:ph type="title" idx="4294967295"/>
          </p:nvPr>
        </p:nvSpPr>
        <p:spPr>
          <a:xfrm>
            <a:off x="977900" y="965200"/>
            <a:ext cx="19939000" cy="1576973"/>
          </a:xfrm>
          <a:prstGeom prst="rect">
            <a:avLst/>
          </a:prstGeom>
        </p:spPr>
        <p:txBody>
          <a:bodyPr anchor="b"/>
          <a:lstStyle>
            <a:lvl1pPr defTabSz="2170121">
              <a:defRPr spc="-151" sz="7565"/>
            </a:lvl1pPr>
          </a:lstStyle>
          <a:p>
            <a:pPr/>
            <a:r>
              <a:t>Einmalige Kosten der Umsetzung (Hardware)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Alle Unterlag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Alle Unterlagen</a:t>
            </a:r>
          </a:p>
        </p:txBody>
      </p:sp>
      <p:sp>
        <p:nvSpPr>
          <p:cNvPr id="190" name="Auf der Homepage der Grundschule Roigheim.…"/>
          <p:cNvSpPr txBox="1"/>
          <p:nvPr>
            <p:ph type="body" sz="quarter" idx="1"/>
          </p:nvPr>
        </p:nvSpPr>
        <p:spPr>
          <a:xfrm>
            <a:off x="1218521" y="7180794"/>
            <a:ext cx="11101396" cy="5382402"/>
          </a:xfrm>
          <a:prstGeom prst="rect">
            <a:avLst/>
          </a:prstGeom>
        </p:spPr>
        <p:txBody>
          <a:bodyPr/>
          <a:lstStyle/>
          <a:p>
            <a:pPr/>
            <a:r>
              <a:t> Auf der Homepage der Grundschule Roigheim.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https://grundschule-roigheim.de</a:t>
            </a:r>
          </a:p>
        </p:txBody>
      </p:sp>
      <p:pic>
        <p:nvPicPr>
          <p:cNvPr id="191" name="Medienentwicklungplan-GSR.jpeg" descr="Medienentwicklungplan-GSR.jpe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1193" t="0" r="1193" b="0"/>
          <a:stretch>
            <a:fillRect/>
          </a:stretch>
        </p:blipFill>
        <p:spPr>
          <a:xfrm>
            <a:off x="12188626" y="1263650"/>
            <a:ext cx="10921713" cy="11188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ersönliche Ausstattung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Persönliche Ausstattung</a:t>
            </a:r>
          </a:p>
          <a:p>
            <a:pPr/>
            <a:r>
              <a:t>Kinder</a:t>
            </a:r>
          </a:p>
        </p:txBody>
      </p:sp>
      <p:sp>
        <p:nvSpPr>
          <p:cNvPr id="156" name="Kopfhöre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Kopfhörer</a:t>
            </a:r>
          </a:p>
        </p:txBody>
      </p:sp>
      <p:pic>
        <p:nvPicPr>
          <p:cNvPr id="157" name="IMG_0656.jpeg" descr="IMG_0656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3394" t="0" r="13394" b="0"/>
          <a:stretch>
            <a:fillRect/>
          </a:stretch>
        </p:blipFill>
        <p:spPr>
          <a:xfrm>
            <a:off x="12188626" y="1263650"/>
            <a:ext cx="10921713" cy="11188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ersönliche Ausstattung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Persönliche Ausstattung</a:t>
            </a:r>
          </a:p>
          <a:p>
            <a:pPr/>
            <a:r>
              <a:t>Kinder</a:t>
            </a:r>
          </a:p>
        </p:txBody>
      </p:sp>
      <p:sp>
        <p:nvSpPr>
          <p:cNvPr id="160" name="iPad 8 (Stift)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iPad 8 (Stift)</a:t>
            </a:r>
          </a:p>
        </p:txBody>
      </p:sp>
      <p:pic>
        <p:nvPicPr>
          <p:cNvPr id="161" name="IMG_0661.jpeg" descr="IMG_066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3394" t="0" r="13394" b="0"/>
          <a:stretch>
            <a:fillRect/>
          </a:stretch>
        </p:blipFill>
        <p:spPr>
          <a:xfrm>
            <a:off x="12188626" y="1263650"/>
            <a:ext cx="10921713" cy="11188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ersönliche Ausstattung Lehrkräf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Persönliche Ausstattung Lehrkräfte </a:t>
            </a:r>
          </a:p>
        </p:txBody>
      </p:sp>
      <p:sp>
        <p:nvSpPr>
          <p:cNvPr id="164" name="iPad Pro + Stif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iPad Pro + Stift</a:t>
            </a:r>
          </a:p>
        </p:txBody>
      </p:sp>
      <p:pic>
        <p:nvPicPr>
          <p:cNvPr id="165" name="IMG_0663.jpeg" descr="IMG_066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1583" r="0" b="11583"/>
          <a:stretch>
            <a:fillRect/>
          </a:stretch>
        </p:blipFill>
        <p:spPr>
          <a:xfrm>
            <a:off x="12188626" y="1263650"/>
            <a:ext cx="10921713" cy="11188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chulische Ausstatt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Schulische Ausstattung</a:t>
            </a:r>
          </a:p>
        </p:txBody>
      </p:sp>
      <p:sp>
        <p:nvSpPr>
          <p:cNvPr id="168" name="Folien-Untertitel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MG_0658.jpeg" descr="IMG_065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372" t="0" r="4939" b="0"/>
          <a:stretch>
            <a:fillRect/>
          </a:stretch>
        </p:blipFill>
        <p:spPr>
          <a:xfrm>
            <a:off x="12188626" y="1653121"/>
            <a:ext cx="10921713" cy="104097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edienwag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Medienwagen</a:t>
            </a:r>
          </a:p>
        </p:txBody>
      </p:sp>
      <p:sp>
        <p:nvSpPr>
          <p:cNvPr id="172" name="(Zwei Stück)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(Zwei Stück)</a:t>
            </a:r>
          </a:p>
        </p:txBody>
      </p:sp>
      <p:pic>
        <p:nvPicPr>
          <p:cNvPr id="173" name="IMG_0660.jpeg" descr="IMG_066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6630" r="7484" b="16536"/>
          <a:stretch>
            <a:fillRect/>
          </a:stretch>
        </p:blipFill>
        <p:spPr>
          <a:xfrm>
            <a:off x="13006106" y="1263650"/>
            <a:ext cx="10104233" cy="111887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65 Zoll, Flachbildschir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65 Zoll, Flachbildschirm</a:t>
            </a:r>
          </a:p>
        </p:txBody>
      </p:sp>
      <p:sp>
        <p:nvSpPr>
          <p:cNvPr id="176" name="(In jedem Klassenraum)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(In jedem Klassenraum)</a:t>
            </a:r>
          </a:p>
        </p:txBody>
      </p:sp>
      <p:pic>
        <p:nvPicPr>
          <p:cNvPr id="177" name="IMG_0659.jpeg" descr="IMG_065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7251" t="0" r="14487" b="0"/>
          <a:stretch>
            <a:fillRect/>
          </a:stretch>
        </p:blipFill>
        <p:spPr>
          <a:xfrm>
            <a:off x="12188626" y="1624679"/>
            <a:ext cx="10921713" cy="104666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0662.jpeg" descr="IMG_066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941" t="0" r="2941" b="0"/>
          <a:stretch>
            <a:fillRect/>
          </a:stretch>
        </p:blipFill>
        <p:spPr>
          <a:xfrm>
            <a:off x="12188626" y="2506380"/>
            <a:ext cx="10921713" cy="8703241"/>
          </a:xfrm>
          <a:prstGeom prst="rect">
            <a:avLst/>
          </a:prstGeom>
        </p:spPr>
      </p:pic>
      <p:pic>
        <p:nvPicPr>
          <p:cNvPr id="180" name="IMG_0663.jpeg" descr="IMG_0663.jpeg"/>
          <p:cNvPicPr>
            <a:picLocks noChangeAspect="1"/>
          </p:cNvPicPr>
          <p:nvPr/>
        </p:nvPicPr>
        <p:blipFill>
          <a:blip r:embed="rId3">
            <a:extLst/>
          </a:blip>
          <a:srcRect l="0" t="11583" r="0" b="11583"/>
          <a:stretch>
            <a:fillRect/>
          </a:stretch>
        </p:blipFill>
        <p:spPr>
          <a:xfrm>
            <a:off x="758626" y="2432050"/>
            <a:ext cx="8628278" cy="883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NAS Serv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NAS Server</a:t>
            </a:r>
          </a:p>
        </p:txBody>
      </p:sp>
      <p:sp>
        <p:nvSpPr>
          <p:cNvPr id="183" name="Cloud Speicher für Dokumen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Cloud Speicher für Dokumente</a:t>
            </a:r>
          </a:p>
        </p:txBody>
      </p:sp>
      <p:pic>
        <p:nvPicPr>
          <p:cNvPr id="184" name="IMG_0665.jpeg" descr="IMG_066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7592" t="0" r="19196" b="0"/>
          <a:stretch>
            <a:fillRect/>
          </a:stretch>
        </p:blipFill>
        <p:spPr>
          <a:xfrm>
            <a:off x="12188626" y="1263650"/>
            <a:ext cx="10921713" cy="111887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2_DynamicDark">
  <a:themeElements>
    <a:clrScheme name="32_DynamicDark">
      <a:dk1>
        <a:srgbClr val="BE00FF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2_DynamicDar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2_Dynamic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2_DynamicDark">
  <a:themeElements>
    <a:clrScheme name="32_DynamicDar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2_DynamicDar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2_Dynamic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